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5" r:id="rId2"/>
    <p:sldMasterId id="2147483686" r:id="rId3"/>
  </p:sldMasterIdLst>
  <p:notesMasterIdLst>
    <p:notesMasterId r:id="rId33"/>
  </p:notesMasterIdLst>
  <p:sldIdLst>
    <p:sldId id="256" r:id="rId4"/>
    <p:sldId id="294" r:id="rId5"/>
    <p:sldId id="298" r:id="rId6"/>
    <p:sldId id="301" r:id="rId7"/>
    <p:sldId id="300" r:id="rId8"/>
    <p:sldId id="302" r:id="rId9"/>
    <p:sldId id="299" r:id="rId10"/>
    <p:sldId id="304" r:id="rId11"/>
    <p:sldId id="306" r:id="rId12"/>
    <p:sldId id="325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315" r:id="rId21"/>
    <p:sldId id="316" r:id="rId22"/>
    <p:sldId id="318" r:id="rId23"/>
    <p:sldId id="317" r:id="rId24"/>
    <p:sldId id="319" r:id="rId25"/>
    <p:sldId id="320" r:id="rId26"/>
    <p:sldId id="295" r:id="rId27"/>
    <p:sldId id="321" r:id="rId28"/>
    <p:sldId id="322" r:id="rId29"/>
    <p:sldId id="324" r:id="rId30"/>
    <p:sldId id="297" r:id="rId31"/>
    <p:sldId id="285" r:id="rId32"/>
  </p:sldIdLst>
  <p:sldSz cx="9144000" cy="5143500" type="screen16x9"/>
  <p:notesSz cx="6858000" cy="9144000"/>
  <p:embeddedFontLst>
    <p:embeddedFont>
      <p:font typeface="Bangers" pitchFamily="2" charset="7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Sniglet" pitchFamily="82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C15188-1390-4F21-88E2-F4B0A10D9168}">
  <a:tblStyle styleId="{C9C15188-1390-4F21-88E2-F4B0A10D91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4"/>
    <p:restoredTop sz="94722"/>
  </p:normalViewPr>
  <p:slideViewPr>
    <p:cSldViewPr snapToGrid="0">
      <p:cViewPr varScale="1">
        <p:scale>
          <a:sx n="79" d="100"/>
          <a:sy n="79" d="100"/>
        </p:scale>
        <p:origin x="216" y="2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6c57400e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46c57400e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4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37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87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28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06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99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46f764e78_5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646f764e78_5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22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46c57400e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646c57400e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comic-04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57" name="Google Shape;57;p14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51" name="Google Shape;151;p31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2" descr="comic-03.pn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 descr="comic-04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/>
          <p:nvPr/>
        </p:nvSpPr>
        <p:spPr>
          <a:xfrm flipH="1">
            <a:off x="1780206" y="646139"/>
            <a:ext cx="5247900" cy="3809400"/>
          </a:xfrm>
          <a:prstGeom prst="wedgeEllipseCallout">
            <a:avLst>
              <a:gd name="adj1" fmla="val -23969"/>
              <a:gd name="adj2" fmla="val 62065"/>
            </a:avLst>
          </a:prstGeom>
          <a:solidFill>
            <a:srgbClr val="001936">
              <a:alpha val="2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3"/>
          <p:cNvSpPr/>
          <p:nvPr/>
        </p:nvSpPr>
        <p:spPr>
          <a:xfrm flipH="1">
            <a:off x="1551307" y="417552"/>
            <a:ext cx="5248200" cy="3809400"/>
          </a:xfrm>
          <a:prstGeom prst="wedgeEllipseCallout">
            <a:avLst>
              <a:gd name="adj1" fmla="val -26595"/>
              <a:gd name="adj2" fmla="val 62237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3"/>
          <p:cNvSpPr txBox="1">
            <a:spLocks noGrp="1"/>
          </p:cNvSpPr>
          <p:nvPr>
            <p:ph type="ctrTitle"/>
          </p:nvPr>
        </p:nvSpPr>
        <p:spPr>
          <a:xfrm>
            <a:off x="2424725" y="1659550"/>
            <a:ext cx="376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1"/>
          </p:nvPr>
        </p:nvSpPr>
        <p:spPr>
          <a:xfrm>
            <a:off x="2424725" y="2687651"/>
            <a:ext cx="3767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 descr="comic-02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69" name="Google Shape;169;p34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0" name="Google Shape;170;p34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75" name="Google Shape;175;p35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3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6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82" name="Google Shape;182;p3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7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91" name="Google Shape;191;p3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2" name="Google Shape;192;p37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97" name="Google Shape;197;p3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8" name="Google Shape;198;p38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286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226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 descr="comic-03.pn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99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581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562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172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053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454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5252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824BB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80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 descr="comic-02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72" name="Google Shape;72;p17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78" name="Google Shape;78;p1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6968074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×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 dirty="0"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85" name="Google Shape;85;p19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93" name="Google Shape;93;p20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02" name="Google Shape;102;p21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 descr="comic-01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08" name="Google Shape;108;p22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 descr="comic-04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568"/>
            </a:srgbClr>
          </a:solidFill>
          <a:ln>
            <a:noFill/>
          </a:ln>
        </p:spPr>
      </p:sp>
      <p:sp>
        <p:nvSpPr>
          <p:cNvPr id="146" name="Google Shape;146;p30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7" name="Google Shape;147;p30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ngers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112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6" r:id="rId9"/>
    <p:sldLayoutId id="2147483695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newworkspace-tko7628/shared_invite/zt-gmelmngl-cQDTCczGQlor3mpf~EsAqw" TargetMode="External"/><Relationship Id="rId2" Type="http://schemas.openxmlformats.org/officeDocument/2006/relationships/hyperlink" Target="https://www.tiffanybao.com/courses/cse545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ffanybao.com/courses/cse545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ffanybao.com/courses/cse545/polic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su.zoom.us/j/99205624037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tbao@asu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fcon.org/images/defcon-main/ctf-vis.jpg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ctrTitle"/>
          </p:nvPr>
        </p:nvSpPr>
        <p:spPr>
          <a:xfrm>
            <a:off x="2185600" y="951163"/>
            <a:ext cx="4898400" cy="328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sz="32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CSE 545 F2020</a:t>
            </a:r>
            <a:br>
              <a:rPr lang="en" sz="32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</a:br>
            <a:br>
              <a:rPr lang="en" sz="32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</a:br>
            <a:r>
              <a:rPr lang="en" sz="4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Introduction</a:t>
            </a:r>
            <a:br>
              <a:rPr lang="en" sz="4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</a:br>
            <a:endParaRPr sz="2400" dirty="0"/>
          </a:p>
          <a:p>
            <a:pPr lvl="0" algn="r"/>
            <a:r>
              <a:rPr lang="en" sz="1800" u="sng" dirty="0"/>
              <a:t>Tiffany Bao</a:t>
            </a:r>
            <a:br>
              <a:rPr lang="en" sz="1800" u="sng" dirty="0"/>
            </a:br>
            <a:r>
              <a:rPr lang="en-US" sz="1800" dirty="0" err="1"/>
              <a:t>tbao@asu.edu</a:t>
            </a:r>
            <a:endParaRPr sz="1800" u="sng" dirty="0"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EA04-20F7-0545-8048-77BD3EC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EBCB4-4A3D-BC4A-89D5-63F5FB601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trike="sngStrike" dirty="0"/>
              <a:t>Introduction of Tiffany Bao</a:t>
            </a:r>
          </a:p>
          <a:p>
            <a:r>
              <a:rPr lang="en-US" sz="2400" dirty="0"/>
              <a:t>Course Content</a:t>
            </a:r>
          </a:p>
          <a:p>
            <a:r>
              <a:rPr lang="en-US" sz="2400" dirty="0"/>
              <a:t>Course Setup</a:t>
            </a:r>
          </a:p>
          <a:p>
            <a:r>
              <a:rPr lang="en-US" sz="2400" dirty="0"/>
              <a:t>Grading and Course Policies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332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F0B-02D8-9B4C-A49C-021E430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E0DBB-D9BB-FA4E-9015-50B066C39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sz="2400" dirty="0"/>
              <a:t>Vulnerabilities: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Stack: stack overflow, format string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Heap: heap overflow (off-by-one), use after free, double free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(Web: XSS, SQL injection)</a:t>
            </a:r>
          </a:p>
        </p:txBody>
      </p:sp>
    </p:spTree>
    <p:extLst>
      <p:ext uri="{BB962C8B-B14F-4D97-AF65-F5344CB8AC3E}">
        <p14:creationId xmlns:p14="http://schemas.microsoft.com/office/powerpoint/2010/main" val="3233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F0B-02D8-9B4C-A49C-021E430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Content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E0DBB-D9BB-FA4E-9015-50B066C39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sz="2400" dirty="0"/>
              <a:t>Attacks: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Basic stack overflow attacks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Basic format string attacks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ROP (return-to-</a:t>
            </a:r>
            <a:r>
              <a:rPr lang="en-US" sz="1800" dirty="0" err="1"/>
              <a:t>libc</a:t>
            </a:r>
            <a:r>
              <a:rPr lang="en-US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House of *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014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F0B-02D8-9B4C-A49C-021E430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Content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E0DBB-D9BB-FA4E-9015-50B066C39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sz="2400" dirty="0"/>
              <a:t>Defenses: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Stack Canary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ASLR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CFI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T-cache check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188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F0B-02D8-9B4C-A49C-021E430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Content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E0DBB-D9BB-FA4E-9015-50B066C39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sz="2400" dirty="0"/>
              <a:t>Techniques and Tools: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Reverse engineering tools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Software vulnerability discovery techniques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Attack detection techniques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8705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3511-A0E9-4B41-A8D2-85A3E995E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CSE 545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34E19-146D-0C40-8F73-B359E469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050" y="1545942"/>
            <a:ext cx="6769336" cy="3303600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  <a:buClr>
                <a:srgbClr val="000000"/>
              </a:buClr>
              <a:buSzPts val="2400"/>
              <a:buFont typeface="Wingdings" pitchFamily="2" charset="2"/>
              <a:buChar char="ü"/>
            </a:pPr>
            <a:r>
              <a:rPr lang="en-US" sz="2400" dirty="0"/>
              <a:t>Write secure programs</a:t>
            </a:r>
          </a:p>
          <a:p>
            <a:pPr marL="342900" indent="-342900" algn="ctr">
              <a:lnSpc>
                <a:spcPct val="150000"/>
              </a:lnSpc>
              <a:buClr>
                <a:srgbClr val="000000"/>
              </a:buClr>
              <a:buSzPts val="2400"/>
              <a:buFont typeface="Wingdings" pitchFamily="2" charset="2"/>
              <a:buChar char="ü"/>
            </a:pPr>
            <a:r>
              <a:rPr lang="en-US" sz="2400" dirty="0"/>
              <a:t>Aware of potential software security issues</a:t>
            </a:r>
          </a:p>
          <a:p>
            <a:pPr marL="342900" indent="-342900" algn="ctr">
              <a:lnSpc>
                <a:spcPct val="150000"/>
              </a:lnSpc>
              <a:buClr>
                <a:srgbClr val="000000"/>
              </a:buClr>
              <a:buSzPts val="2400"/>
              <a:buFont typeface="Wingdings" pitchFamily="2" charset="2"/>
              <a:buChar char="ü"/>
            </a:pPr>
            <a:r>
              <a:rPr lang="en-US" sz="2400" dirty="0"/>
              <a:t>Handle software vulnerability correctly</a:t>
            </a:r>
          </a:p>
          <a:p>
            <a:pPr marL="342900" indent="-342900" algn="ctr">
              <a:lnSpc>
                <a:spcPct val="150000"/>
              </a:lnSpc>
              <a:buClr>
                <a:srgbClr val="000000"/>
              </a:buClr>
              <a:buSzPts val="2400"/>
              <a:buFont typeface="Wingdings" pitchFamily="2" charset="2"/>
              <a:buChar char="ü"/>
            </a:pPr>
            <a:r>
              <a:rPr lang="en-US" sz="2400" dirty="0"/>
              <a:t>Ethical hacker</a:t>
            </a:r>
          </a:p>
        </p:txBody>
      </p:sp>
    </p:spTree>
    <p:extLst>
      <p:ext uri="{BB962C8B-B14F-4D97-AF65-F5344CB8AC3E}">
        <p14:creationId xmlns:p14="http://schemas.microsoft.com/office/powerpoint/2010/main" val="3801372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EA04-20F7-0545-8048-77BD3EC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EBCB4-4A3D-BC4A-89D5-63F5FB601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trike="sngStrike" dirty="0"/>
              <a:t>Introduction of Tiffany Bao</a:t>
            </a:r>
          </a:p>
          <a:p>
            <a:r>
              <a:rPr lang="en-US" sz="2400" strike="sngStrike" dirty="0"/>
              <a:t>Course Overview</a:t>
            </a:r>
          </a:p>
          <a:p>
            <a:r>
              <a:rPr lang="en-US" sz="2400" dirty="0"/>
              <a:t>Course Setup</a:t>
            </a:r>
          </a:p>
          <a:p>
            <a:r>
              <a:rPr lang="en-US" sz="2400" dirty="0"/>
              <a:t>Grading and Course Policies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428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9372-5B79-A24D-8850-066035BB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0347E-142A-5644-92C1-6D4FBF2CB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Self Learning + In-class Teaching</a:t>
            </a:r>
          </a:p>
          <a:p>
            <a:pPr marL="38100" indent="0">
              <a:buNone/>
            </a:pPr>
            <a:r>
              <a:rPr lang="en-US" dirty="0"/>
              <a:t>Self Learning:</a:t>
            </a:r>
          </a:p>
          <a:p>
            <a:pPr lvl="1"/>
            <a:r>
              <a:rPr lang="en-US" dirty="0"/>
              <a:t>Videos and slides will be online</a:t>
            </a:r>
          </a:p>
          <a:p>
            <a:pPr lvl="1"/>
            <a:r>
              <a:rPr lang="en-US" dirty="0"/>
              <a:t>Learn the materials </a:t>
            </a:r>
            <a:r>
              <a:rPr lang="en-US" u="sng" dirty="0"/>
              <a:t>before</a:t>
            </a:r>
            <a:r>
              <a:rPr lang="en-US" dirty="0"/>
              <a:t> the class</a:t>
            </a:r>
          </a:p>
          <a:p>
            <a:pPr marL="533400" lvl="1" indent="0">
              <a:buNone/>
            </a:pPr>
            <a:endParaRPr lang="en-US" dirty="0"/>
          </a:p>
          <a:p>
            <a:pPr lvl="1"/>
            <a:r>
              <a:rPr lang="en-US" dirty="0"/>
              <a:t>These materials will not be taught during the class</a:t>
            </a:r>
          </a:p>
        </p:txBody>
      </p:sp>
    </p:spTree>
    <p:extLst>
      <p:ext uri="{BB962C8B-B14F-4D97-AF65-F5344CB8AC3E}">
        <p14:creationId xmlns:p14="http://schemas.microsoft.com/office/powerpoint/2010/main" val="247401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7FE6-34CE-5640-BCE2-14895C07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1B412-C6D1-BD4C-923F-09D6A2333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In-class Teaching:</a:t>
            </a:r>
          </a:p>
          <a:p>
            <a:pPr lvl="1"/>
            <a:r>
              <a:rPr lang="en-US" dirty="0"/>
              <a:t>Lab-based</a:t>
            </a:r>
          </a:p>
          <a:p>
            <a:pPr lvl="1"/>
            <a:r>
              <a:rPr lang="en-US" dirty="0"/>
              <a:t>You need to follow the steps to:</a:t>
            </a:r>
          </a:p>
          <a:p>
            <a:pPr lvl="2"/>
            <a:r>
              <a:rPr lang="en-US" dirty="0"/>
              <a:t>Write a program</a:t>
            </a:r>
          </a:p>
          <a:p>
            <a:pPr lvl="2"/>
            <a:r>
              <a:rPr lang="en-US" dirty="0"/>
              <a:t>Get the expected output (e.g., get a flag)</a:t>
            </a:r>
          </a:p>
          <a:p>
            <a:pPr lvl="2"/>
            <a:r>
              <a:rPr lang="en-US" dirty="0"/>
              <a:t>You may be required for the flag content as class participation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9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80C2-C432-2648-B4EB-ABDBCF2F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8D97A-B835-AE41-8CEA-A2A67C7E1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15% Assignment 1</a:t>
            </a:r>
          </a:p>
          <a:p>
            <a:r>
              <a:rPr lang="en-US" dirty="0"/>
              <a:t>25% Assignment 2</a:t>
            </a:r>
          </a:p>
          <a:p>
            <a:r>
              <a:rPr lang="en-US" dirty="0"/>
              <a:t>25% Assignment 3</a:t>
            </a:r>
          </a:p>
          <a:p>
            <a:r>
              <a:rPr lang="en-US" dirty="0"/>
              <a:t>25% Assignment 4</a:t>
            </a:r>
          </a:p>
          <a:p>
            <a:r>
              <a:rPr lang="en-US" dirty="0"/>
              <a:t>15% CTF</a:t>
            </a:r>
          </a:p>
          <a:p>
            <a:r>
              <a:rPr lang="en-US" dirty="0"/>
              <a:t>5% Participation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315C-B537-2D4E-ACEC-28FBE08CB2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4 assignments</a:t>
            </a:r>
          </a:p>
          <a:p>
            <a:r>
              <a:rPr lang="en-US" dirty="0"/>
              <a:t>No exams</a:t>
            </a:r>
          </a:p>
          <a:p>
            <a:r>
              <a:rPr lang="en-US" dirty="0"/>
              <a:t>One CTF in the last two weeks of the course.</a:t>
            </a:r>
          </a:p>
        </p:txBody>
      </p:sp>
    </p:spTree>
    <p:extLst>
      <p:ext uri="{BB962C8B-B14F-4D97-AF65-F5344CB8AC3E}">
        <p14:creationId xmlns:p14="http://schemas.microsoft.com/office/powerpoint/2010/main" val="115612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A7EE-77E3-7C48-BF91-BEABC0E7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8F746-4D97-344F-B216-2FBFC4D38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579" y="1372085"/>
            <a:ext cx="7710900" cy="3303600"/>
          </a:xfrm>
        </p:spPr>
        <p:txBody>
          <a:bodyPr/>
          <a:lstStyle/>
          <a:p>
            <a:r>
              <a:rPr lang="en-US" sz="2400" dirty="0"/>
              <a:t>ME == Tiffany Bao</a:t>
            </a:r>
          </a:p>
          <a:p>
            <a:r>
              <a:rPr lang="en-US" sz="2400" dirty="0"/>
              <a:t>Research == software security</a:t>
            </a:r>
          </a:p>
          <a:p>
            <a:r>
              <a:rPr lang="en-US" sz="2400" dirty="0"/>
              <a:t>Keywords == binary analysis, game theory</a:t>
            </a:r>
          </a:p>
          <a:p>
            <a:endParaRPr lang="en-US" sz="2400" dirty="0"/>
          </a:p>
          <a:p>
            <a:r>
              <a:rPr lang="en-US" sz="2400" dirty="0"/>
              <a:t>Website == https://</a:t>
            </a:r>
            <a:r>
              <a:rPr lang="en-US" sz="2400" dirty="0" err="1"/>
              <a:t>tiffanybao.com</a:t>
            </a:r>
            <a:endParaRPr lang="en-US" sz="2400" dirty="0"/>
          </a:p>
          <a:p>
            <a:r>
              <a:rPr lang="en-US" sz="2400" dirty="0"/>
              <a:t>Email == </a:t>
            </a:r>
            <a:r>
              <a:rPr lang="en-US" sz="2400" dirty="0" err="1"/>
              <a:t>tbao@asu.edu</a:t>
            </a:r>
            <a:endParaRPr lang="en-US" sz="2400" dirty="0"/>
          </a:p>
          <a:p>
            <a:r>
              <a:rPr lang="en-US" sz="2400" dirty="0"/>
              <a:t>Ph.D. CMU, 2018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43007-AD43-A546-A9C5-42753392E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0904D-DD2F-4545-8A4B-CD90593E25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4778" y="467815"/>
            <a:ext cx="1878398" cy="1878398"/>
          </a:xfrm>
          <a:prstGeom prst="ellipse">
            <a:avLst/>
          </a:prstGeom>
          <a:ln w="5715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71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C824-F425-9D41-A0BD-5BCF68CC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523AA-6BD7-114F-9AAB-C16144E89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Website: </a:t>
            </a:r>
            <a:r>
              <a:rPr lang="en-US" sz="1600" dirty="0">
                <a:hlinkClick r:id="rId2"/>
              </a:rPr>
              <a:t>https://www.tiffanybao.com/courses/cse545/</a:t>
            </a:r>
            <a:endParaRPr lang="en-US" sz="1600" dirty="0"/>
          </a:p>
          <a:p>
            <a:r>
              <a:rPr lang="en-US" dirty="0"/>
              <a:t>Slack: </a:t>
            </a:r>
            <a:r>
              <a:rPr lang="en-US" sz="1600" dirty="0">
                <a:hlinkClick r:id="rId3"/>
              </a:rPr>
              <a:t>https://join.slack.com/t/newworkspace-tko7628/shared_invite/zt-gmelmngl-cQDTCczGQlor3mpf~EsAqw</a:t>
            </a:r>
            <a:endParaRPr lang="en-US" sz="1600" dirty="0"/>
          </a:p>
          <a:p>
            <a:r>
              <a:rPr lang="en-US" dirty="0"/>
              <a:t>Please ask course-related questions in public channels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This week’s questions go to</a:t>
            </a:r>
            <a:r>
              <a:rPr lang="en-US" sz="2000" dirty="0">
                <a:solidFill>
                  <a:srgbClr val="00B0F0"/>
                </a:solidFill>
              </a:rPr>
              <a:t> #greeting-questions</a:t>
            </a:r>
          </a:p>
          <a:p>
            <a:r>
              <a:rPr lang="en-US" dirty="0"/>
              <a:t>All announcements will go to </a:t>
            </a:r>
            <a:r>
              <a:rPr lang="en-US" dirty="0">
                <a:solidFill>
                  <a:srgbClr val="00B0F0"/>
                </a:solidFill>
              </a:rPr>
              <a:t>#announcements</a:t>
            </a:r>
          </a:p>
        </p:txBody>
      </p:sp>
    </p:spTree>
    <p:extLst>
      <p:ext uri="{BB962C8B-B14F-4D97-AF65-F5344CB8AC3E}">
        <p14:creationId xmlns:p14="http://schemas.microsoft.com/office/powerpoint/2010/main" val="2140011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F7F192-3BEC-BC48-9F93-7B05B0C8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8467FF-7B17-9846-8439-9E71C24A9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Zion Basque</a:t>
            </a:r>
          </a:p>
          <a:p>
            <a:endParaRPr lang="en-US" dirty="0"/>
          </a:p>
          <a:p>
            <a:r>
              <a:rPr lang="en-US" dirty="0" err="1"/>
              <a:t>Zhuoer</a:t>
            </a:r>
            <a:r>
              <a:rPr lang="en-US" dirty="0"/>
              <a:t> </a:t>
            </a:r>
            <a:r>
              <a:rPr lang="en-US" dirty="0" err="1"/>
              <a:t>Lyu</a:t>
            </a:r>
            <a:endParaRPr lang="en-US" dirty="0"/>
          </a:p>
          <a:p>
            <a:endParaRPr lang="en-US" dirty="0"/>
          </a:p>
          <a:p>
            <a:r>
              <a:rPr lang="en-US" dirty="0"/>
              <a:t>Kyle Zeng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82B1F-1D8D-BD48-AE34-CE00FF04A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0217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688C-DA67-354D-9198-54875AA0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DE2F1-9F9F-8347-95E5-4FA7C1D12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  <a:p>
            <a:r>
              <a:rPr lang="en-US" dirty="0"/>
              <a:t>Will be announced in #announcement and course website: </a:t>
            </a:r>
            <a:r>
              <a:rPr lang="en-US" dirty="0">
                <a:hlinkClick r:id="rId2"/>
              </a:rPr>
              <a:t>https://www.tiffanybao.com/courses/cse545/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26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85A0-17D5-5F4D-BDEA-7205CBC2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ethical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56644-1BB0-6A42-AF67-6819F8186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You can only hack those services that are permitted to hack.</a:t>
            </a:r>
          </a:p>
          <a:p>
            <a:pPr>
              <a:lnSpc>
                <a:spcPct val="150000"/>
              </a:lnSpc>
            </a:pPr>
            <a:r>
              <a:rPr lang="en-US" dirty="0"/>
              <a:t>Don’t attack others!!!</a:t>
            </a:r>
          </a:p>
          <a:p>
            <a:pPr>
              <a:lnSpc>
                <a:spcPct val="150000"/>
              </a:lnSpc>
            </a:pPr>
            <a:r>
              <a:rPr lang="en-US" dirty="0"/>
              <a:t>Please don’t attack me or TAs, too.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94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763E-D9AC-8347-9BD1-B9B6AEE5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8989F-1C32-FA44-8066-BA9B43B8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Prerequisites for CSE545</a:t>
            </a:r>
          </a:p>
          <a:p>
            <a:pPr lvl="1"/>
            <a:r>
              <a:rPr lang="en-US" sz="2000" dirty="0"/>
              <a:t>C</a:t>
            </a:r>
          </a:p>
          <a:p>
            <a:pPr lvl="1"/>
            <a:r>
              <a:rPr lang="en-US" sz="2000" dirty="0"/>
              <a:t>x86/x86-64 assembly</a:t>
            </a:r>
          </a:p>
          <a:p>
            <a:pPr lvl="1"/>
            <a:r>
              <a:rPr lang="en-US" sz="2000" dirty="0"/>
              <a:t>Python</a:t>
            </a:r>
          </a:p>
          <a:p>
            <a:pPr lvl="1"/>
            <a:r>
              <a:rPr lang="en-US" sz="2000" dirty="0"/>
              <a:t>Linux</a:t>
            </a:r>
          </a:p>
          <a:p>
            <a:pPr lvl="1"/>
            <a:r>
              <a:rPr lang="en-US" sz="2000" dirty="0"/>
              <a:t>Bash</a:t>
            </a:r>
          </a:p>
          <a:p>
            <a:pPr marL="76200" indent="0">
              <a:buNone/>
            </a:pPr>
            <a:r>
              <a:rPr lang="en-US" dirty="0"/>
              <a:t>For a complete list of prerequisite skills, please refer to </a:t>
            </a:r>
            <a:r>
              <a:rPr lang="en-US" sz="1800" dirty="0">
                <a:hlinkClick r:id="rId3"/>
              </a:rPr>
              <a:t>https://www.tiffanybao.com/courses/cse545/policy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5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763E-D9AC-8347-9BD1-B9B6AEE5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8989F-1C32-FA44-8066-BA9B43B8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Prerequisites for CSE545</a:t>
            </a:r>
          </a:p>
          <a:p>
            <a:pPr lvl="1"/>
            <a:r>
              <a:rPr lang="en-US" sz="2000" dirty="0"/>
              <a:t>C</a:t>
            </a:r>
          </a:p>
          <a:p>
            <a:pPr lvl="1"/>
            <a:r>
              <a:rPr lang="en-US" sz="2000" dirty="0"/>
              <a:t>Python</a:t>
            </a:r>
          </a:p>
          <a:p>
            <a:pPr lvl="1"/>
            <a:r>
              <a:rPr lang="en-US" sz="2000" dirty="0"/>
              <a:t>Bash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530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A93F-752E-0645-AFD6-4FBA9E4FB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next Thursday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0E6EC-DECD-F040-BFB6-19E9188AB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Linux</a:t>
            </a:r>
          </a:p>
          <a:p>
            <a:r>
              <a:rPr lang="en-US" dirty="0"/>
              <a:t>Go over the videos / slides</a:t>
            </a:r>
          </a:p>
        </p:txBody>
      </p:sp>
    </p:spTree>
    <p:extLst>
      <p:ext uri="{BB962C8B-B14F-4D97-AF65-F5344CB8AC3E}">
        <p14:creationId xmlns:p14="http://schemas.microsoft.com/office/powerpoint/2010/main" val="40094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A93F-752E-0645-AFD6-4FBA9E4FB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0E6EC-DECD-F040-BFB6-19E9188AB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 Link: </a:t>
            </a:r>
          </a:p>
          <a:p>
            <a:pPr marL="38100" indent="0">
              <a:buNone/>
            </a:pPr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asu.zoom.us</a:t>
            </a:r>
            <a:r>
              <a:rPr lang="en-US" sz="3200" dirty="0">
                <a:hlinkClick r:id="rId2"/>
              </a:rPr>
              <a:t>/j/99205624037</a:t>
            </a:r>
            <a:endParaRPr lang="en-US" sz="3200" dirty="0"/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If you follow the </a:t>
            </a:r>
            <a:r>
              <a:rPr lang="en-US" dirty="0" err="1"/>
              <a:t>ASUSync</a:t>
            </a:r>
            <a:r>
              <a:rPr lang="en-US" dirty="0"/>
              <a:t> Button, you should be redirected to this link.</a:t>
            </a:r>
          </a:p>
        </p:txBody>
      </p:sp>
    </p:spTree>
    <p:extLst>
      <p:ext uri="{BB962C8B-B14F-4D97-AF65-F5344CB8AC3E}">
        <p14:creationId xmlns:p14="http://schemas.microsoft.com/office/powerpoint/2010/main" val="394917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>
            <a:spLocks noGrp="1"/>
          </p:cNvSpPr>
          <p:nvPr>
            <p:ph type="ctrTitle"/>
          </p:nvPr>
        </p:nvSpPr>
        <p:spPr>
          <a:xfrm>
            <a:off x="1766450" y="1650875"/>
            <a:ext cx="4823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400" dirty="0"/>
              <a:t>Question?</a:t>
            </a:r>
            <a:endParaRPr sz="5400" dirty="0"/>
          </a:p>
        </p:txBody>
      </p:sp>
      <p:sp>
        <p:nvSpPr>
          <p:cNvPr id="244" name="Google Shape;244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ngers"/>
                <a:sym typeface="Banger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ngers"/>
              <a:sym typeface="Bangers"/>
            </a:endParaRPr>
          </a:p>
        </p:txBody>
      </p:sp>
    </p:spTree>
    <p:extLst>
      <p:ext uri="{BB962C8B-B14F-4D97-AF65-F5344CB8AC3E}">
        <p14:creationId xmlns:p14="http://schemas.microsoft.com/office/powerpoint/2010/main" val="1405542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29</a:t>
            </a:fld>
            <a:endParaRPr sz="1200" b="0" i="0" u="none" strike="noStrike" cap="none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443" name="Google Shape;443;p68"/>
          <p:cNvSpPr txBox="1">
            <a:spLocks noGrp="1"/>
          </p:cNvSpPr>
          <p:nvPr>
            <p:ph type="ctrTitle" idx="4294967295"/>
          </p:nvPr>
        </p:nvSpPr>
        <p:spPr>
          <a:xfrm>
            <a:off x="409903" y="2408676"/>
            <a:ext cx="4776788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</a:pPr>
            <a:r>
              <a:rPr lang="en" sz="12000" b="0" i="0" u="none" strike="noStrike" cap="none" dirty="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THANKS!</a:t>
            </a:r>
            <a:endParaRPr sz="12000" b="0" i="0" u="none" strike="noStrike" cap="none" dirty="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444" name="Google Shape;444;p68"/>
          <p:cNvSpPr txBox="1">
            <a:spLocks noGrp="1"/>
          </p:cNvSpPr>
          <p:nvPr>
            <p:ph type="subTitle" idx="4294967295"/>
          </p:nvPr>
        </p:nvSpPr>
        <p:spPr>
          <a:xfrm>
            <a:off x="409903" y="3854501"/>
            <a:ext cx="659447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none" strike="noStrike" cap="none" dirty="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Tiffany Bao</a:t>
            </a:r>
            <a:r>
              <a:rPr lang="en" sz="2400" b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2400" strike="noStrike" cap="none" dirty="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tbao@asu.edu</a:t>
            </a:r>
            <a:endParaRPr sz="2400" strike="noStrike" cap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3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498497" y="1860998"/>
            <a:ext cx="4320861" cy="11400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en-US" dirty="0"/>
              <a:t>Co-director</a:t>
            </a:r>
          </a:p>
          <a:p>
            <a:pPr marL="0" lvl="0" indent="0">
              <a:buNone/>
            </a:pPr>
            <a:r>
              <a:rPr lang="en-US" dirty="0"/>
              <a:t>Laboratory of </a:t>
            </a:r>
            <a:r>
              <a:rPr lang="en-US" sz="3600" dirty="0">
                <a:solidFill>
                  <a:schemeClr val="accent6"/>
                </a:solidFill>
              </a:rPr>
              <a:t>S</a:t>
            </a:r>
            <a:r>
              <a:rPr lang="en-US" dirty="0"/>
              <a:t>ecurity </a:t>
            </a:r>
            <a:r>
              <a:rPr lang="en-US" sz="3600" dirty="0">
                <a:solidFill>
                  <a:schemeClr val="accent6"/>
                </a:solidFill>
              </a:rPr>
              <a:t>E</a:t>
            </a:r>
            <a:r>
              <a:rPr lang="en-US" dirty="0"/>
              <a:t>ngineering for </a:t>
            </a:r>
            <a:r>
              <a:rPr lang="en-US" sz="3600" dirty="0">
                <a:solidFill>
                  <a:schemeClr val="accent6"/>
                </a:solidFill>
              </a:rPr>
              <a:t>F</a:t>
            </a:r>
            <a:r>
              <a:rPr lang="en-US" dirty="0"/>
              <a:t>uture </a:t>
            </a:r>
            <a:r>
              <a:rPr lang="en-US" sz="3600" dirty="0">
                <a:solidFill>
                  <a:schemeClr val="accent6"/>
                </a:solidFill>
              </a:rPr>
              <a:t>Com</a:t>
            </a:r>
            <a:r>
              <a:rPr lang="en-US" dirty="0"/>
              <a:t>puting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ngers"/>
                <a:sym typeface="Banger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ngers"/>
              <a:sym typeface="Banger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1682AA-8711-4843-9BB4-E9D2C376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885" y="3269661"/>
            <a:ext cx="2490229" cy="7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498497" y="1616311"/>
            <a:ext cx="4320861" cy="11400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en-US" dirty="0"/>
              <a:t>Member</a:t>
            </a:r>
          </a:p>
          <a:p>
            <a:pPr marL="0" lvl="0" indent="0">
              <a:buNone/>
            </a:pPr>
            <a:r>
              <a:rPr lang="en-US" dirty="0"/>
              <a:t>The </a:t>
            </a:r>
            <a:r>
              <a:rPr lang="en-US" sz="3600" dirty="0">
                <a:solidFill>
                  <a:schemeClr val="accent6"/>
                </a:solidFill>
              </a:rPr>
              <a:t>o</a:t>
            </a:r>
            <a:r>
              <a:rPr lang="en-US" dirty="0"/>
              <a:t>rder </a:t>
            </a:r>
            <a:r>
              <a:rPr lang="en-US" sz="3600" dirty="0">
                <a:solidFill>
                  <a:schemeClr val="accent6"/>
                </a:solidFill>
              </a:rPr>
              <a:t>o</a:t>
            </a:r>
            <a:r>
              <a:rPr lang="en-US" dirty="0"/>
              <a:t>f </a:t>
            </a:r>
            <a:r>
              <a:rPr lang="en-US" sz="3600" dirty="0">
                <a:solidFill>
                  <a:schemeClr val="accent6"/>
                </a:solidFill>
              </a:rPr>
              <a:t>o</a:t>
            </a:r>
            <a:r>
              <a:rPr lang="en-US" dirty="0"/>
              <a:t>verflow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ngers"/>
                <a:sym typeface="Banger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ngers"/>
              <a:sym typeface="Banger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87885-2F33-3347-9D2E-525F8BF9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779" y="2811924"/>
            <a:ext cx="1346295" cy="13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3A4F5-EF45-6245-B385-5813C226A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6E1A0-DDEA-1C49-B320-471F0DBA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231900"/>
            <a:ext cx="3035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D0EB85-F1FD-6048-963B-FC96CAE17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AD6D5-4C09-6642-BF3D-D4590C0C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29" y="827007"/>
            <a:ext cx="5447541" cy="3255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8D7E6-D2BF-6248-843A-E7BAE1E01779}"/>
              </a:ext>
            </a:extLst>
          </p:cNvPr>
          <p:cNvSpPr txBox="1"/>
          <p:nvPr/>
        </p:nvSpPr>
        <p:spPr>
          <a:xfrm>
            <a:off x="2566483" y="4808151"/>
            <a:ext cx="4011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nigle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https://www.defcon.org/images/defcon-main/ctf-vis.jpg</a:t>
            </a:r>
            <a:endParaRPr lang="en-US" sz="1200" dirty="0">
              <a:solidFill>
                <a:schemeClr val="bg1"/>
              </a:solidFill>
              <a:latin typeface="Snigle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503BD-DB5E-1849-A7C9-0C62F1D6E08A}"/>
              </a:ext>
            </a:extLst>
          </p:cNvPr>
          <p:cNvSpPr txBox="1"/>
          <p:nvPr/>
        </p:nvSpPr>
        <p:spPr>
          <a:xfrm>
            <a:off x="3699455" y="4214695"/>
            <a:ext cx="1745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ers"/>
              </a:rPr>
              <a:t>DEFCON CTF</a:t>
            </a:r>
          </a:p>
        </p:txBody>
      </p:sp>
    </p:spTree>
    <p:extLst>
      <p:ext uri="{BB962C8B-B14F-4D97-AF65-F5344CB8AC3E}">
        <p14:creationId xmlns:p14="http://schemas.microsoft.com/office/powerpoint/2010/main" val="291986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EA04-20F7-0545-8048-77BD3EC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EBCB4-4A3D-BC4A-89D5-63F5FB601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trike="sngStrike" dirty="0"/>
              <a:t>Introduction of Tiffany Bao</a:t>
            </a:r>
          </a:p>
          <a:p>
            <a:r>
              <a:rPr lang="en-US" sz="2400" dirty="0"/>
              <a:t>Course Content</a:t>
            </a:r>
          </a:p>
          <a:p>
            <a:r>
              <a:rPr lang="en-US" sz="2400" dirty="0"/>
              <a:t>Course Setup</a:t>
            </a:r>
          </a:p>
          <a:p>
            <a:r>
              <a:rPr lang="en-US" sz="2400" dirty="0"/>
              <a:t>Grading and Course Policies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762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CTF Challenges</a:t>
            </a: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C9AB0B5-95E5-4147-ACF6-029FA0080D57}"/>
              </a:ext>
            </a:extLst>
          </p:cNvPr>
          <p:cNvSpPr/>
          <p:nvPr/>
        </p:nvSpPr>
        <p:spPr>
          <a:xfrm>
            <a:off x="2054181" y="1700011"/>
            <a:ext cx="1964027" cy="1210614"/>
          </a:xfrm>
          <a:custGeom>
            <a:avLst/>
            <a:gdLst>
              <a:gd name="connsiteX0" fmla="*/ 0 w 1545465"/>
              <a:gd name="connsiteY0" fmla="*/ 173865 h 1210614"/>
              <a:gd name="connsiteX1" fmla="*/ 0 w 1545465"/>
              <a:gd name="connsiteY1" fmla="*/ 1210614 h 1210614"/>
              <a:gd name="connsiteX2" fmla="*/ 1545465 w 1545465"/>
              <a:gd name="connsiteY2" fmla="*/ 1094704 h 1210614"/>
              <a:gd name="connsiteX3" fmla="*/ 1139780 w 1545465"/>
              <a:gd name="connsiteY3" fmla="*/ 0 h 1210614"/>
              <a:gd name="connsiteX4" fmla="*/ 0 w 1545465"/>
              <a:gd name="connsiteY4" fmla="*/ 173865 h 12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465" h="1210614">
                <a:moveTo>
                  <a:pt x="0" y="173865"/>
                </a:moveTo>
                <a:lnTo>
                  <a:pt x="0" y="1210614"/>
                </a:lnTo>
                <a:lnTo>
                  <a:pt x="1545465" y="1094704"/>
                </a:lnTo>
                <a:lnTo>
                  <a:pt x="1139780" y="0"/>
                </a:lnTo>
                <a:lnTo>
                  <a:pt x="0" y="173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ngers"/>
                <a:sym typeface="Bangers"/>
              </a:rPr>
              <a:t>Reverse Engineering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5F2C44F-D1F9-684F-B941-86C7E772CF32}"/>
              </a:ext>
            </a:extLst>
          </p:cNvPr>
          <p:cNvSpPr/>
          <p:nvPr/>
        </p:nvSpPr>
        <p:spPr>
          <a:xfrm rot="21165515" flipH="1">
            <a:off x="4378581" y="1274126"/>
            <a:ext cx="1555392" cy="1461752"/>
          </a:xfrm>
          <a:custGeom>
            <a:avLst/>
            <a:gdLst>
              <a:gd name="connsiteX0" fmla="*/ 0 w 1545465"/>
              <a:gd name="connsiteY0" fmla="*/ 173865 h 1210614"/>
              <a:gd name="connsiteX1" fmla="*/ 0 w 1545465"/>
              <a:gd name="connsiteY1" fmla="*/ 1210614 h 1210614"/>
              <a:gd name="connsiteX2" fmla="*/ 1545465 w 1545465"/>
              <a:gd name="connsiteY2" fmla="*/ 1094704 h 1210614"/>
              <a:gd name="connsiteX3" fmla="*/ 1139780 w 1545465"/>
              <a:gd name="connsiteY3" fmla="*/ 0 h 1210614"/>
              <a:gd name="connsiteX4" fmla="*/ 0 w 1545465"/>
              <a:gd name="connsiteY4" fmla="*/ 173865 h 12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465" h="1210614">
                <a:moveTo>
                  <a:pt x="0" y="173865"/>
                </a:moveTo>
                <a:lnTo>
                  <a:pt x="0" y="1210614"/>
                </a:lnTo>
                <a:lnTo>
                  <a:pt x="1545465" y="1094704"/>
                </a:lnTo>
                <a:lnTo>
                  <a:pt x="1139780" y="0"/>
                </a:lnTo>
                <a:lnTo>
                  <a:pt x="0" y="173865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4DE466-01F6-DA48-9AC3-8E32FD240EAC}"/>
              </a:ext>
            </a:extLst>
          </p:cNvPr>
          <p:cNvGrpSpPr/>
          <p:nvPr/>
        </p:nvGrpSpPr>
        <p:grpSpPr>
          <a:xfrm>
            <a:off x="2129188" y="2971011"/>
            <a:ext cx="1790162" cy="1461752"/>
            <a:chOff x="2129188" y="2971011"/>
            <a:chExt cx="1790162" cy="146175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7F5E38F-026F-0540-884C-5B33F4BB10DB}"/>
                </a:ext>
              </a:extLst>
            </p:cNvPr>
            <p:cNvSpPr/>
            <p:nvPr/>
          </p:nvSpPr>
          <p:spPr>
            <a:xfrm rot="10800000">
              <a:off x="2129188" y="2971011"/>
              <a:ext cx="1790162" cy="1461752"/>
            </a:xfrm>
            <a:custGeom>
              <a:avLst/>
              <a:gdLst>
                <a:gd name="connsiteX0" fmla="*/ 0 w 1545465"/>
                <a:gd name="connsiteY0" fmla="*/ 173865 h 1210614"/>
                <a:gd name="connsiteX1" fmla="*/ 0 w 1545465"/>
                <a:gd name="connsiteY1" fmla="*/ 1210614 h 1210614"/>
                <a:gd name="connsiteX2" fmla="*/ 1545465 w 1545465"/>
                <a:gd name="connsiteY2" fmla="*/ 1094704 h 1210614"/>
                <a:gd name="connsiteX3" fmla="*/ 1139780 w 1545465"/>
                <a:gd name="connsiteY3" fmla="*/ 0 h 1210614"/>
                <a:gd name="connsiteX4" fmla="*/ 0 w 1545465"/>
                <a:gd name="connsiteY4" fmla="*/ 173865 h 121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5465" h="1210614">
                  <a:moveTo>
                    <a:pt x="0" y="173865"/>
                  </a:moveTo>
                  <a:lnTo>
                    <a:pt x="0" y="1210614"/>
                  </a:lnTo>
                  <a:lnTo>
                    <a:pt x="1545465" y="1094704"/>
                  </a:lnTo>
                  <a:lnTo>
                    <a:pt x="1139780" y="0"/>
                  </a:lnTo>
                  <a:lnTo>
                    <a:pt x="0" y="173865"/>
                  </a:ln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832EA2-C477-B346-A3A3-A5090F45812B}"/>
                </a:ext>
              </a:extLst>
            </p:cNvPr>
            <p:cNvSpPr/>
            <p:nvPr/>
          </p:nvSpPr>
          <p:spPr>
            <a:xfrm>
              <a:off x="2595047" y="3471055"/>
              <a:ext cx="10707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ngers"/>
                  <a:sym typeface="Bangers"/>
                </a:rPr>
                <a:t>Crypto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52553-8240-F645-9505-26B587684233}"/>
              </a:ext>
            </a:extLst>
          </p:cNvPr>
          <p:cNvGrpSpPr/>
          <p:nvPr/>
        </p:nvGrpSpPr>
        <p:grpSpPr>
          <a:xfrm rot="16200000">
            <a:off x="4647695" y="2629339"/>
            <a:ext cx="1401803" cy="1926773"/>
            <a:chOff x="2129188" y="2971011"/>
            <a:chExt cx="1790162" cy="1461752"/>
          </a:xfrm>
          <a:solidFill>
            <a:schemeClr val="accent4"/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6934AED-19AD-8D46-B591-7AC6A8321575}"/>
                </a:ext>
              </a:extLst>
            </p:cNvPr>
            <p:cNvSpPr/>
            <p:nvPr/>
          </p:nvSpPr>
          <p:spPr>
            <a:xfrm rot="10800000">
              <a:off x="2129188" y="2971011"/>
              <a:ext cx="1790162" cy="1461752"/>
            </a:xfrm>
            <a:custGeom>
              <a:avLst/>
              <a:gdLst>
                <a:gd name="connsiteX0" fmla="*/ 0 w 1545465"/>
                <a:gd name="connsiteY0" fmla="*/ 173865 h 1210614"/>
                <a:gd name="connsiteX1" fmla="*/ 0 w 1545465"/>
                <a:gd name="connsiteY1" fmla="*/ 1210614 h 1210614"/>
                <a:gd name="connsiteX2" fmla="*/ 1545465 w 1545465"/>
                <a:gd name="connsiteY2" fmla="*/ 1094704 h 1210614"/>
                <a:gd name="connsiteX3" fmla="*/ 1139780 w 1545465"/>
                <a:gd name="connsiteY3" fmla="*/ 0 h 1210614"/>
                <a:gd name="connsiteX4" fmla="*/ 0 w 1545465"/>
                <a:gd name="connsiteY4" fmla="*/ 173865 h 121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5465" h="1210614">
                  <a:moveTo>
                    <a:pt x="0" y="173865"/>
                  </a:moveTo>
                  <a:lnTo>
                    <a:pt x="0" y="1210614"/>
                  </a:lnTo>
                  <a:lnTo>
                    <a:pt x="1545465" y="1094704"/>
                  </a:lnTo>
                  <a:lnTo>
                    <a:pt x="1139780" y="0"/>
                  </a:lnTo>
                  <a:lnTo>
                    <a:pt x="0" y="17386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0D94B-3141-3E45-920B-90156BA1FC1F}"/>
                </a:ext>
              </a:extLst>
            </p:cNvPr>
            <p:cNvSpPr/>
            <p:nvPr/>
          </p:nvSpPr>
          <p:spPr>
            <a:xfrm rot="5400000">
              <a:off x="2820441" y="3407104"/>
              <a:ext cx="676532" cy="58956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ngers"/>
                  <a:sym typeface="Bangers"/>
                </a:rPr>
                <a:t>Web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27268D-516E-C74C-86D3-66BBC86D7075}"/>
              </a:ext>
            </a:extLst>
          </p:cNvPr>
          <p:cNvSpPr/>
          <p:nvPr/>
        </p:nvSpPr>
        <p:spPr>
          <a:xfrm>
            <a:off x="4793862" y="1810160"/>
            <a:ext cx="891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Bangers"/>
                <a:sym typeface="Bangers"/>
              </a:rPr>
              <a:t>Pwn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Course is not only about CTF/hacking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1052050" y="1545950"/>
            <a:ext cx="69681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×"/>
            </a:pPr>
            <a:r>
              <a:rPr lang="en" sz="2400" dirty="0"/>
              <a:t>Modern techniques that automate vulnerability discovery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endParaRPr lang="en-US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-US" sz="2400" dirty="0"/>
              <a:t>Defenses on software vulnerabilities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-US" sz="2400" dirty="0"/>
              <a:t>Strategies of vulnerability mitigation</a:t>
            </a:r>
            <a:endParaRPr sz="24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226544"/>
      </p:ext>
    </p:extLst>
  </p:cSld>
  <p:clrMapOvr>
    <a:masterClrMapping/>
  </p:clrMapOvr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604</Words>
  <Application>Microsoft Macintosh PowerPoint</Application>
  <PresentationFormat>On-screen Show (16:9)</PresentationFormat>
  <Paragraphs>151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Sniglet</vt:lpstr>
      <vt:lpstr>Arial</vt:lpstr>
      <vt:lpstr>Wingdings</vt:lpstr>
      <vt:lpstr>Bangers</vt:lpstr>
      <vt:lpstr>Roboto</vt:lpstr>
      <vt:lpstr>Calibri</vt:lpstr>
      <vt:lpstr>Jachimo template</vt:lpstr>
      <vt:lpstr>Jachimo template</vt:lpstr>
      <vt:lpstr>1_Jachimo template</vt:lpstr>
      <vt:lpstr>CSE 545 F2020  Introduction  Tiffany Bao tbao@asu.edu</vt:lpstr>
      <vt:lpstr>About Myself</vt:lpstr>
      <vt:lpstr>PowerPoint Presentation</vt:lpstr>
      <vt:lpstr>PowerPoint Presentation</vt:lpstr>
      <vt:lpstr>PowerPoint Presentation</vt:lpstr>
      <vt:lpstr>PowerPoint Presentation</vt:lpstr>
      <vt:lpstr>Today’s Schedule</vt:lpstr>
      <vt:lpstr>CTF Challenges</vt:lpstr>
      <vt:lpstr>This Course is not only about CTF/hacking</vt:lpstr>
      <vt:lpstr>Today’s Schedule</vt:lpstr>
      <vt:lpstr>Covered Content</vt:lpstr>
      <vt:lpstr>Covered Content (Continued)</vt:lpstr>
      <vt:lpstr>Covered Content (Continued)</vt:lpstr>
      <vt:lpstr>Covered Content (Continued)</vt:lpstr>
      <vt:lpstr>GOAL of CSE 545</vt:lpstr>
      <vt:lpstr>Today’s Schedule</vt:lpstr>
      <vt:lpstr>Course Setup</vt:lpstr>
      <vt:lpstr>Course Setup (Continued)</vt:lpstr>
      <vt:lpstr>Course Grading</vt:lpstr>
      <vt:lpstr>Communication</vt:lpstr>
      <vt:lpstr>TA</vt:lpstr>
      <vt:lpstr>Office Hour</vt:lpstr>
      <vt:lpstr>Stay ethical</vt:lpstr>
      <vt:lpstr>Prerequisites</vt:lpstr>
      <vt:lpstr>Next week</vt:lpstr>
      <vt:lpstr>Before next Thursday</vt:lpstr>
      <vt:lpstr>Attention!!!</vt:lpstr>
      <vt:lpstr>Question?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545 F2020  Introduction  Tiffany Bao tbao@asu.edu</dc:title>
  <dc:subject/>
  <dc:creator>Tiffany Bao</dc:creator>
  <cp:keywords/>
  <dc:description/>
  <cp:lastModifiedBy>Tiffany Bao</cp:lastModifiedBy>
  <cp:revision>4</cp:revision>
  <dcterms:created xsi:type="dcterms:W3CDTF">2020-08-20T15:15:44Z</dcterms:created>
  <dcterms:modified xsi:type="dcterms:W3CDTF">2020-09-11T00:23:44Z</dcterms:modified>
  <cp:category/>
</cp:coreProperties>
</file>